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</p:sldMasterIdLst>
  <p:notesMasterIdLst>
    <p:notesMasterId r:id="rId13"/>
  </p:notesMasterIdLst>
  <p:sldIdLst>
    <p:sldId id="260" r:id="rId5"/>
    <p:sldId id="257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3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3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39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7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7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68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7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7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6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0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5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4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9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465" y="4670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A Quick and Easy Guide to Hosting React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465" y="37528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Christina Nguyen, Sarah Ramazani, Michael Bloomquist, Travis Lamb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66" y="-762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Route 53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1257300"/>
            <a:ext cx="4391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Amazon’s DNS service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Register Domain section of Route 53 and choose an available name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out contact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back to Route 53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DNSSEC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17454C-D26F-4E83-BEB1-674155D7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71" y="2840378"/>
            <a:ext cx="7290702" cy="244130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F64BF9-70AF-4ADD-883F-D1BBCD7A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2" y="55077"/>
            <a:ext cx="5544572" cy="27853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9DE1ECA-4CE9-4188-88AF-7E1884EB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23" y="2971655"/>
            <a:ext cx="4706134" cy="374895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CC763A-CB35-4889-AEA4-6B4B350F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381" y="137390"/>
            <a:ext cx="4601217" cy="643979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D0732C-8B99-48EF-A2DD-5CEF58867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381" y="2509393"/>
            <a:ext cx="6915881" cy="406779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AE200C5-7A58-47A0-ADDE-54B7A319B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71" y="2616700"/>
            <a:ext cx="7185590" cy="1387657"/>
          </a:xfrm>
          <a:prstGeom prst="rect">
            <a:avLst/>
          </a:prstGeom>
        </p:spPr>
      </p:pic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AC723D7-B330-48CA-8FEF-A2F3C1FF3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4249" y="379981"/>
            <a:ext cx="4158578" cy="5628933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001164-A6A1-4621-9447-424EF2540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725" y="4543291"/>
            <a:ext cx="10015820" cy="1874508"/>
          </a:xfrm>
          <a:prstGeom prst="rect">
            <a:avLst/>
          </a:prstGeom>
        </p:spPr>
      </p:pic>
      <p:pic>
        <p:nvPicPr>
          <p:cNvPr id="21" name="Picture 20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863DDBB-66A4-4560-9392-22A316EC3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971" y="2482416"/>
            <a:ext cx="7175685" cy="3007138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8D077C-759E-4BA6-BDE7-2AF6CDBE23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733721"/>
            <a:ext cx="6088256" cy="5247136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705C89B-AABA-41A0-82C3-F51D0A154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79" y="4550908"/>
            <a:ext cx="10945345" cy="1577310"/>
          </a:xfrm>
          <a:prstGeom prst="rect">
            <a:avLst/>
          </a:prstGeom>
        </p:spPr>
      </p:pic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7383F8-B44E-4A47-9F66-D61D6DDB96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863" y="4529057"/>
            <a:ext cx="11011730" cy="2135608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CF4E8-7170-48FD-A0C8-4FA5A9A444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440" y="436494"/>
            <a:ext cx="3627551" cy="5857167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500948-6B3E-41EE-8250-EEC75E1338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1863" y="4605543"/>
            <a:ext cx="11011730" cy="2041858"/>
          </a:xfrm>
          <a:prstGeom prst="rect">
            <a:avLst/>
          </a:prstGeom>
        </p:spPr>
      </p:pic>
      <p:pic>
        <p:nvPicPr>
          <p:cNvPr id="35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F8F5C6-FE73-4F36-8254-E2C2FDCD59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7947" y="2436255"/>
            <a:ext cx="6910882" cy="41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66" y="-762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S3 (Simple Storage Service)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1257300"/>
            <a:ext cx="4391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Amazon’s cloud-based object storage solutions, a basic flat but scalable filesystem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S3 and create a bucket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public access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static website hosting and keep note of new website endpoint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your React project and upload the build folder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Attach JSON policy to bucket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2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Pairing S3 with Route 53 and CloudFront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back to Route 53’s hosted zones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wizard view and select simple routing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an alias to your S3 endpoint you noted earlier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CloudFront distribution using your S3 endpoint as the origin domain name, and your registered domain as an alternate domain name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“Redirect HTTP to HTTPS” and get an SSL certificate from Amazon ACM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back to your Route 53 hosted zone, and change your alias pointing to S3 to point to CloudFront instead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4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Backend Options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S3 provides simple, scalable object storage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Infrequent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Glacier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RDS gives us multiple database hosting options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Navigate to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and create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 the endpoint for the newly created database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execution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EC2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795DE7-E9A1-486B-94FA-EED9C30DC63E}"/>
              </a:ext>
            </a:extLst>
          </p:cNvPr>
          <p:cNvGrpSpPr/>
          <p:nvPr/>
        </p:nvGrpSpPr>
        <p:grpSpPr>
          <a:xfrm>
            <a:off x="7809015" y="1441977"/>
            <a:ext cx="2590380" cy="3555049"/>
            <a:chOff x="7809015" y="1441977"/>
            <a:chExt cx="2590380" cy="355504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3E37DB6-FC41-48D2-B9C9-AF64E2C5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09015" y="1860973"/>
              <a:ext cx="2590380" cy="3136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CEDE96-38B5-42C1-ADB3-4EF49D142E98}"/>
                </a:ext>
              </a:extLst>
            </p:cNvPr>
            <p:cNvSpPr txBox="1"/>
            <p:nvPr/>
          </p:nvSpPr>
          <p:spPr>
            <a:xfrm>
              <a:off x="8476885" y="1441977"/>
              <a:ext cx="125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S3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85C93B-82A5-4F83-8307-C842A5D3CF0F}"/>
              </a:ext>
            </a:extLst>
          </p:cNvPr>
          <p:cNvGrpSpPr/>
          <p:nvPr/>
        </p:nvGrpSpPr>
        <p:grpSpPr>
          <a:xfrm>
            <a:off x="7809015" y="1441977"/>
            <a:ext cx="2590380" cy="3448967"/>
            <a:chOff x="7809015" y="1441977"/>
            <a:chExt cx="2590380" cy="3448967"/>
          </a:xfrm>
        </p:grpSpPr>
        <p:pic>
          <p:nvPicPr>
            <p:cNvPr id="8" name="Picture 7" descr="Chart, pie chart&#10;&#10;Description automatically generated">
              <a:extLst>
                <a:ext uri="{FF2B5EF4-FFF2-40B4-BE49-F238E27FC236}">
                  <a16:creationId xmlns:a16="http://schemas.microsoft.com/office/drawing/2014/main" id="{4C39E1A7-94B8-4145-9309-FACA1C15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9015" y="1967053"/>
              <a:ext cx="2590380" cy="29238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01D1B2-0963-47F2-A6B9-CEBB4E559229}"/>
                </a:ext>
              </a:extLst>
            </p:cNvPr>
            <p:cNvSpPr txBox="1"/>
            <p:nvPr/>
          </p:nvSpPr>
          <p:spPr>
            <a:xfrm>
              <a:off x="8380288" y="1441977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3F52E-7D28-4906-88E4-42EC39EC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015" y="1928256"/>
            <a:ext cx="2610214" cy="2962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11008-B92C-4257-B58C-4E3D4AE9EC1C}"/>
              </a:ext>
            </a:extLst>
          </p:cNvPr>
          <p:cNvGrpSpPr/>
          <p:nvPr/>
        </p:nvGrpSpPr>
        <p:grpSpPr>
          <a:xfrm>
            <a:off x="6436067" y="1032876"/>
            <a:ext cx="5336274" cy="5041563"/>
            <a:chOff x="6436067" y="1032876"/>
            <a:chExt cx="5336274" cy="50415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8BA1EE-8B3D-4F33-A0D6-5433DBBB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6067" y="1032876"/>
              <a:ext cx="5336274" cy="29238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565D27-522F-49FD-B96E-ECAB28E2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6067" y="4054178"/>
              <a:ext cx="5336274" cy="20202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C845CB-A84C-4D75-B62A-25C3BAE16203}"/>
              </a:ext>
            </a:extLst>
          </p:cNvPr>
          <p:cNvGrpSpPr/>
          <p:nvPr/>
        </p:nvGrpSpPr>
        <p:grpSpPr>
          <a:xfrm>
            <a:off x="6305151" y="2393126"/>
            <a:ext cx="5617939" cy="2832225"/>
            <a:chOff x="6305151" y="2393126"/>
            <a:chExt cx="5617939" cy="28322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D8C65C-7AFC-497E-9B4F-ED770A84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4013" y="2767558"/>
              <a:ext cx="4420217" cy="24577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4D4F00-0210-423F-AAA6-49D776D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5151" y="2393126"/>
              <a:ext cx="5617939" cy="20338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990662-03D3-445B-82E1-9E0655683DB7}"/>
              </a:ext>
            </a:extLst>
          </p:cNvPr>
          <p:cNvGrpSpPr/>
          <p:nvPr/>
        </p:nvGrpSpPr>
        <p:grpSpPr>
          <a:xfrm>
            <a:off x="7818930" y="1454467"/>
            <a:ext cx="2590380" cy="3550473"/>
            <a:chOff x="7818930" y="1454467"/>
            <a:chExt cx="2590380" cy="3550473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77532A3A-F28A-4528-8C42-B30135DA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18930" y="1868887"/>
              <a:ext cx="2590380" cy="313605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B8CDB6-37CF-401C-81EC-8469C4F0F7AC}"/>
                </a:ext>
              </a:extLst>
            </p:cNvPr>
            <p:cNvSpPr txBox="1"/>
            <p:nvPr/>
          </p:nvSpPr>
          <p:spPr>
            <a:xfrm>
              <a:off x="8408638" y="1454467"/>
              <a:ext cx="14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EC2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687B2B-0DE6-41CF-86D4-D22E44D79A65}"/>
              </a:ext>
            </a:extLst>
          </p:cNvPr>
          <p:cNvGrpSpPr/>
          <p:nvPr/>
        </p:nvGrpSpPr>
        <p:grpSpPr>
          <a:xfrm>
            <a:off x="7823888" y="1451691"/>
            <a:ext cx="2580464" cy="3550200"/>
            <a:chOff x="7823888" y="1451691"/>
            <a:chExt cx="2580464" cy="35502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107018B-5349-4BA7-993A-164F4FF0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23888" y="1877843"/>
              <a:ext cx="2580464" cy="31240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03F760-B677-4348-8E57-D39CA0FB8F86}"/>
                </a:ext>
              </a:extLst>
            </p:cNvPr>
            <p:cNvSpPr txBox="1"/>
            <p:nvPr/>
          </p:nvSpPr>
          <p:spPr>
            <a:xfrm>
              <a:off x="8206660" y="1451691"/>
              <a:ext cx="1814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Lambda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59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EC2 and Lambda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is a persistent virtual environment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setup and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suited for constant or high-load processing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 is event-driven code execution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Executes the code you want off the trigger of a specific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925B236-F6E2-4D46-96B6-7B6841E6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9" y="1085064"/>
            <a:ext cx="5680671" cy="1260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CAFAD-39F7-4AFF-9CD9-452F2478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2798956"/>
            <a:ext cx="5680671" cy="83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24A8F-424A-4874-ABBC-5B7E68A0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7" y="3071517"/>
            <a:ext cx="4982075" cy="270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C44FA-64A3-41CB-9FB5-2BCE092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94" y="3429000"/>
            <a:ext cx="5366779" cy="5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3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Let’s host a React App in four minutes!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65811" y="1281159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Spring_TT">
            <a:hlinkClick r:id="" action="ppaction://media"/>
            <a:extLst>
              <a:ext uri="{FF2B5EF4-FFF2-40B4-BE49-F238E27FC236}">
                <a16:creationId xmlns:a16="http://schemas.microsoft.com/office/drawing/2014/main" id="{49745BA8-DBEF-4D3A-BB54-587F454DB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790" y="934125"/>
            <a:ext cx="9649419" cy="54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37236" y="1262109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followed along with the demo at light-speed, you’ve successfully hosted a React App!</a:t>
            </a:r>
          </a:p>
          <a:p>
            <a:br>
              <a:rPr lang="en-US" dirty="0"/>
            </a:br>
            <a:r>
              <a:rPr lang="en-US" dirty="0"/>
              <a:t>There are many other configurations, but for a generic react application, this is a great approach for secure end-to-end transmission of data.</a:t>
            </a:r>
          </a:p>
          <a:p>
            <a:endParaRPr lang="en-US" dirty="0"/>
          </a:p>
          <a:p>
            <a:r>
              <a:rPr lang="en-US" dirty="0"/>
              <a:t>Any time you feel lost, look to the documentation. AWS documentation is extensive and includes resources for most use-cases.</a:t>
            </a:r>
          </a:p>
          <a:p>
            <a:endParaRPr lang="en-US" dirty="0"/>
          </a:p>
          <a:p>
            <a:r>
              <a:rPr lang="en-US" dirty="0"/>
              <a:t>*The total cost of this demo was approx. 50 cents. The total cost including the initial domain </a:t>
            </a:r>
            <a:r>
              <a:rPr lang="en-US"/>
              <a:t>registration was $13.50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A7CCC24-ED04-468B-91BB-186CC155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45" y="1262109"/>
            <a:ext cx="3653865" cy="36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334</TotalTime>
  <Words>416</Words>
  <Application>Microsoft Office PowerPoint</Application>
  <PresentationFormat>Widescreen</PresentationFormat>
  <Paragraphs>55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Parallax</vt:lpstr>
      <vt:lpstr>A Quick and Easy Guide to Hosting React on AWS</vt:lpstr>
      <vt:lpstr>Route 53</vt:lpstr>
      <vt:lpstr>S3 (Simple Storage Service)</vt:lpstr>
      <vt:lpstr>Pairing S3 with Route 53 and CloudFront</vt:lpstr>
      <vt:lpstr>Backend Options</vt:lpstr>
      <vt:lpstr>EC2 and Lambda</vt:lpstr>
      <vt:lpstr>Let’s host a React App in four minutes!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Quick and Easy Guide to Hosting React on AWS</dc:title>
  <dc:creator>Michael Bloomquist</dc:creator>
  <cp:lastModifiedBy>Travis Lamb</cp:lastModifiedBy>
  <cp:revision>25</cp:revision>
  <dcterms:created xsi:type="dcterms:W3CDTF">2021-05-18T15:07:44Z</dcterms:created>
  <dcterms:modified xsi:type="dcterms:W3CDTF">2021-05-19T02:04:02Z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